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F39E6F-F3BC-494C-B7D8-2B1341ED173B}" type="datetimeFigureOut">
              <a:rPr lang="mk-MK" smtClean="0"/>
              <a:pPr/>
              <a:t>18.02.2015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CA07AC-02B9-4349-87A4-6659EBABD2A8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k.wikipedia.org/wiki/%D0%94%D0%B8%D1%84%D1%83%D0%B7%D0%B8%D1%98%D0%B0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mk.wikipedia.org/wiki/%D0%A2%D0%BA%D0%B8%D0%B2%D0%BE" TargetMode="External"/><Relationship Id="rId7" Type="http://schemas.openxmlformats.org/officeDocument/2006/relationships/hyperlink" Target="http://mk.wikipedia.org/wiki/%D0%9C%D0%BE%D0%BB%D0%B5%D0%BA%D1%83%D0%BB" TargetMode="External"/><Relationship Id="rId12" Type="http://schemas.openxmlformats.org/officeDocument/2006/relationships/hyperlink" Target="http://mk.wikipedia.org/wiki/%D0%95%D0%B4%D0%BD%D0%BE%D0%BA%D0%BB%D0%B5%D1%82%D0%BE%D1%87%D0%B5%D0%BD_%D0%BE%D1%80%D0%B3%D0%B0%D0%BD%D0%B8%D0%B7%D0%B0%D0%BC" TargetMode="External"/><Relationship Id="rId2" Type="http://schemas.openxmlformats.org/officeDocument/2006/relationships/hyperlink" Target="http://mk.wikipedia.org/wiki/%D0%96%D0%B8%D0%B2%D0%BE%D1%82%D0%BD%D0%B8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k.wikipedia.org/wiki/%D0%9E%D1%80%D0%B3%D0%B0%D0%BD%D0%B8%D0%B7%D0%B0%D0%BC" TargetMode="External"/><Relationship Id="rId11" Type="http://schemas.openxmlformats.org/officeDocument/2006/relationships/hyperlink" Target="http://mk.wikipedia.org/wiki/%D0%91%D0%B0%D0%BA%D1%82%D0%B5%D1%80%D0%B8%D1%98%D0%B0" TargetMode="External"/><Relationship Id="rId5" Type="http://schemas.openxmlformats.org/officeDocument/2006/relationships/hyperlink" Target="http://mk.wikipedia.org/wiki/%D0%9A%D0%BB%D0%B5%D1%82%D0%BA%D0%B0" TargetMode="External"/><Relationship Id="rId10" Type="http://schemas.openxmlformats.org/officeDocument/2006/relationships/hyperlink" Target="http://mk.wikipedia.org/wiki/%D0%9A%D1%80%D0%B2" TargetMode="External"/><Relationship Id="rId4" Type="http://schemas.openxmlformats.org/officeDocument/2006/relationships/hyperlink" Target="http://mk.wikipedia.org/wiki/%D0%9E%D1%80%D0%B3%D0%B0%D0%BD" TargetMode="External"/><Relationship Id="rId9" Type="http://schemas.openxmlformats.org/officeDocument/2006/relationships/hyperlink" Target="http://mk.wikipedia.org/w/index.php?title=%D0%9C%D0%B5%D1%82%D0%B0%D0%B1%D0%BE%D0%BB%D0%B8%D1%82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k.wikipedia.org/wiki/%D0%95%D0%BA%D1%81%D0%BA%D1%80%D0%B5%D1%82" TargetMode="External"/><Relationship Id="rId13" Type="http://schemas.openxmlformats.org/officeDocument/2006/relationships/hyperlink" Target="http://mk.wikipedia.org/wiki/%D0%9A%D0%BE%D0%BB%D0%B0%D0%B3%D0%B5%D0%BD" TargetMode="External"/><Relationship Id="rId18" Type="http://schemas.openxmlformats.org/officeDocument/2006/relationships/hyperlink" Target="http://mk.wikipedia.org/w/index.php?title=%D0%9F%D0%BE%D1%82%D0%B5%D1%9A%D0%B5&amp;action=edit&amp;redlink=1" TargetMode="External"/><Relationship Id="rId3" Type="http://schemas.openxmlformats.org/officeDocument/2006/relationships/hyperlink" Target="http://mk.wikipedia.org/wiki/%D0%A1%D0%B2%D1%80%D0%B7%D0%BD%D0%BE_%D1%82%D0%BA%D0%B8%D0%B2%D0%BE" TargetMode="External"/><Relationship Id="rId7" Type="http://schemas.openxmlformats.org/officeDocument/2006/relationships/hyperlink" Target="http://mk.wikipedia.org/wiki/%D0%A5%D1%80%D0%B0%D0%BD%D0%B0" TargetMode="External"/><Relationship Id="rId12" Type="http://schemas.openxmlformats.org/officeDocument/2006/relationships/hyperlink" Target="http://mk.wikipedia.org/w/index.php?title=%D0%A4%D0%B8%D0%B1%D1%80%D0%B8%D0%BB%D0%B0&amp;action=edit&amp;redlink=1" TargetMode="External"/><Relationship Id="rId17" Type="http://schemas.openxmlformats.org/officeDocument/2006/relationships/hyperlink" Target="http://mk.wikipedia.org/w/index.php?title=%D0%A5%D0%B5%D0%BC%D0%B0%D1%82%D0%BE%D0%BA%D1%80%D0%B8%D1%82&amp;action=edit&amp;redlink=1" TargetMode="External"/><Relationship Id="rId2" Type="http://schemas.openxmlformats.org/officeDocument/2006/relationships/hyperlink" Target="http://mk.wikipedia.org/wiki/%D0%9B%D0%B0%D1%82%D0%B8%D0%BD%D1%81%D0%BA%D0%B8_%D1%98%D0%B0%D0%B7%D0%B8%D0%BA" TargetMode="External"/><Relationship Id="rId16" Type="http://schemas.openxmlformats.org/officeDocument/2006/relationships/hyperlink" Target="http://mk.wikipedia.org/wiki/%D0%92%D0%BE%D0%BB%D1%83%D0%BC%D0%B5%D0%BD" TargetMode="Externa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k.wikipedia.org/wiki/%D0%9A%D1%80%D0%B2%D0%BD%D0%B8_%D1%81%D0%B0%D0%B4%D0%BE%D0%B2%D0%B8" TargetMode="External"/><Relationship Id="rId11" Type="http://schemas.openxmlformats.org/officeDocument/2006/relationships/hyperlink" Target="http://mk.wikipedia.org/wiki/%D0%9A%D0%BB%D0%B5%D1%82%D0%BA%D0%B0" TargetMode="External"/><Relationship Id="rId5" Type="http://schemas.openxmlformats.org/officeDocument/2006/relationships/hyperlink" Target="http://mk.wikipedia.org/wiki/%D0%91%D0%B5%D0%B7%E2%80%98%D1%80%D0%B1%D0%B5%D1%82%D0%BD%D0%B8%D1%86%D0%B8" TargetMode="External"/><Relationship Id="rId15" Type="http://schemas.openxmlformats.org/officeDocument/2006/relationships/hyperlink" Target="http://mk.wikipedia.org/wiki/%D0%9A%D1%80%D0%B2%D0%BD%D0%B0_%D0%BF%D0%BB%D0%B0%D0%B7%D0%BC%D0%B0" TargetMode="External"/><Relationship Id="rId10" Type="http://schemas.openxmlformats.org/officeDocument/2006/relationships/hyperlink" Target="http://mk.wikipedia.org/wiki/%D0%88%D0%B0%D0%B3%D0%BB%D0%B5%D1%80%D0%BE%D0%B4_%D0%B4%D0%B8%D0%BE%D0%BA%D1%81%D0%B8%D0%B4" TargetMode="External"/><Relationship Id="rId19" Type="http://schemas.openxmlformats.org/officeDocument/2006/relationships/hyperlink" Target="http://mk.wikipedia.org/wiki/%D0%A2%D0%B5%D1%87%D0%BD%D0%BE%D1%81%D1%82" TargetMode="External"/><Relationship Id="rId4" Type="http://schemas.openxmlformats.org/officeDocument/2006/relationships/hyperlink" Target="http://mk.wikipedia.org/wiki/%E2%80%98%D0%A0%D0%B1%D0%B5%D1%82%D0%BD%D0%B8%D1%86%D0%B8" TargetMode="External"/><Relationship Id="rId9" Type="http://schemas.openxmlformats.org/officeDocument/2006/relationships/hyperlink" Target="http://mk.wikipedia.org/wiki/%D0%9A%D0%B8%D1%81%D0%BB%D0%BE%D1%80%D0%BE%D0%B4" TargetMode="External"/><Relationship Id="rId14" Type="http://schemas.openxmlformats.org/officeDocument/2006/relationships/hyperlink" Target="http://mk.wikipedia.org/w/index.php?title=%D0%95%D0%BB%D0%B0%D1%81%D1%82%D0%B8%D1%87%D0%BD%D0%BE_%D0%B2%D0%BB%D0%B0%D0%BA%D0%BD%D0%B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k.wikipedia.org/wiki/%D0%91%D0%B5%D0%B7%D0%B2%D0%B8%D0%BB%D0%B8%D1%87%D0%BD%D0%B8_%D1%80%D0%B8%D0%B1%D0%B8" TargetMode="External"/><Relationship Id="rId13" Type="http://schemas.openxmlformats.org/officeDocument/2006/relationships/hyperlink" Target="http://mk.wikipedia.org/wiki/%D0%9F%D1%80%D0%B5%D1%88%D0%BB%D0%B5%D0%BD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://mk.wikipedia.org/wiki/%D0%A1%D0%BA%D0%B5%D0%BB%D0%B5%D1%82" TargetMode="External"/><Relationship Id="rId7" Type="http://schemas.openxmlformats.org/officeDocument/2006/relationships/hyperlink" Target="http://mk.wikipedia.org/wiki/%D0%9A%D0%BE%D0%B6%D0%B0" TargetMode="External"/><Relationship Id="rId12" Type="http://schemas.openxmlformats.org/officeDocument/2006/relationships/hyperlink" Target="http://mk.wikipedia.org/wiki/%E2%80%98%D0%A0%D1%81%D0%BA%D0%B0%D0%B2%D0%B8%D1%87%D0%BD%D0%B8_%D1%80%D0%B8%D0%B1%D0%B8" TargetMode="External"/><Relationship Id="rId17" Type="http://schemas.openxmlformats.org/officeDocument/2006/relationships/hyperlink" Target="http://mk.wikipedia.org/wiki/%D0%97%D0%B3%D0%BB%D0%BE%D0%B1" TargetMode="External"/><Relationship Id="rId2" Type="http://schemas.openxmlformats.org/officeDocument/2006/relationships/hyperlink" Target="http://mk.wikipedia.org/wiki/%D0%9E%D1%80%D0%B3%D0%B0%D0%BD" TargetMode="External"/><Relationship Id="rId16" Type="http://schemas.openxmlformats.org/officeDocument/2006/relationships/hyperlink" Target="http://mk.wikipedia.org/wiki/%D0%93%D1%80%D0%BA%D0%BB%D0%B0%D0%B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k.wikipedia.org/wiki/%E2%80%98%D0%A0%D0%B1%D0%B5%D1%82%D0%BD%D0%B8%D1%86%D0%B8" TargetMode="External"/><Relationship Id="rId11" Type="http://schemas.openxmlformats.org/officeDocument/2006/relationships/hyperlink" Target="http://mk.wikipedia.org/w/index.php?title=%E2%80%98%D1%80%D1%81%D0%BA%D0%B0%D0%B2%D0%B8%D1%86%D0%B0&amp;action=edit&amp;redlink=1" TargetMode="External"/><Relationship Id="rId5" Type="http://schemas.openxmlformats.org/officeDocument/2006/relationships/hyperlink" Target="http://mk.wikipedia.org/w/index.php?title=%D0%A1%D0%BA%D0%B5%D0%BB%D0%B5%D1%82%D0%B5%D0%BD_%D0%BC%D1%83%D1%81%D0%BA%D1%83%D0%BB&amp;action=edit&amp;redlink=1" TargetMode="External"/><Relationship Id="rId15" Type="http://schemas.openxmlformats.org/officeDocument/2006/relationships/hyperlink" Target="http://mk.wikipedia.org/w/index.php?title=%D0%92%D0%B8%D0%BB%D0%B8%D1%86%D0%B0&amp;action=edit&amp;redlink=1" TargetMode="External"/><Relationship Id="rId10" Type="http://schemas.openxmlformats.org/officeDocument/2006/relationships/hyperlink" Target="http://mk.wikipedia.org/w/index.php?title=%D0%A7%D0%B5%D1%80%D0%B5%D0%BF&amp;action=edit&amp;redlink=1" TargetMode="External"/><Relationship Id="rId4" Type="http://schemas.openxmlformats.org/officeDocument/2006/relationships/hyperlink" Target="http://mk.wikipedia.org/w/index.php?title=%D0%A2%D0%B5%D1%82%D0%B8%D0%B2%D0%B0&amp;action=edit&amp;redlink=1" TargetMode="External"/><Relationship Id="rId9" Type="http://schemas.openxmlformats.org/officeDocument/2006/relationships/hyperlink" Target="http://mk.wikipedia.org/wiki/%D0%90%D1%98%D0%BA%D1%83%D0%BB%D0%B0" TargetMode="External"/><Relationship Id="rId14" Type="http://schemas.openxmlformats.org/officeDocument/2006/relationships/hyperlink" Target="http://mk.wikipedia.org/wiki/%D0%A0%D0%B5%D0%B1%D1%80%D0%B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k.wikipedia.org/w/index.php?title=%D0%9C%D0%B8%D0%BE%D1%84%D0%B8%D0%B1%D1%80%D0%B8%D0%BB%D0%B0&amp;action=edit&amp;redlink=1" TargetMode="External"/><Relationship Id="rId13" Type="http://schemas.openxmlformats.org/officeDocument/2006/relationships/hyperlink" Target="http://mk.wikipedia.org/wiki/%D0%90%D0%A2%D0%A4" TargetMode="External"/><Relationship Id="rId3" Type="http://schemas.openxmlformats.org/officeDocument/2006/relationships/hyperlink" Target="http://mk.wikipedia.org/wiki/%D0%9C%D1%83%D1%81%D0%BA%D1%83%D0%BB" TargetMode="External"/><Relationship Id="rId7" Type="http://schemas.openxmlformats.org/officeDocument/2006/relationships/hyperlink" Target="http://mk.wikipedia.org/wiki/%D0%95%D1%83%D0%BA%D0%B0%D1%80%D0%B8%D0%BE%D1%82%D0%B0" TargetMode="External"/><Relationship Id="rId12" Type="http://schemas.openxmlformats.org/officeDocument/2006/relationships/hyperlink" Target="http://mk.wikipedia.org/wiki/%D0%95%D0%BD%D0%B5%D1%80%D0%B3%D0%B8%D1%98%D0%B0" TargetMode="External"/><Relationship Id="rId2" Type="http://schemas.openxmlformats.org/officeDocument/2006/relationships/hyperlink" Target="http://mk.wikipedia.org/wiki/%D0%A2%D0%BA%D0%B8%D0%B2%D0%BE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k.wikipedia.org/wiki/%D0%9A%D0%BB%D0%B5%D1%82%D0%BA%D0%B0" TargetMode="External"/><Relationship Id="rId11" Type="http://schemas.openxmlformats.org/officeDocument/2006/relationships/hyperlink" Target="http://mk.wikipedia.org/w/index.php?title=%D0%9A%D0%BE%D0%BD%D1%82%D1%80%D0%B0%D0%BA%D1%86%D0%B8%D1%98%D0%B0&amp;action=edit&amp;redlink=1" TargetMode="External"/><Relationship Id="rId5" Type="http://schemas.openxmlformats.org/officeDocument/2006/relationships/hyperlink" Target="http://mk.wikipedia.org/w/index.php?title=%D0%9C%D1%83%D1%81%D0%BA%D1%83%D0%BB%D0%BD%D0%B0_%D0%BA%D0%BB%D0%B5%D1%82%D0%BA%D0%B0&amp;action=edit&amp;redlink=1" TargetMode="External"/><Relationship Id="rId15" Type="http://schemas.openxmlformats.org/officeDocument/2006/relationships/image" Target="../media/image8.jpeg"/><Relationship Id="rId10" Type="http://schemas.openxmlformats.org/officeDocument/2006/relationships/hyperlink" Target="http://mk.wikipedia.org/wiki/%D0%9C%D0%B8%D0%BE%D0%B7%D0%B8%D0%BD" TargetMode="External"/><Relationship Id="rId4" Type="http://schemas.openxmlformats.org/officeDocument/2006/relationships/hyperlink" Target="http://mk.wikipedia.org/wiki/%D0%9E%D1%80%D0%B3%D0%B0%D0%BD%D0%B8%D0%B7%D0%B0%D0%BC" TargetMode="External"/><Relationship Id="rId9" Type="http://schemas.openxmlformats.org/officeDocument/2006/relationships/hyperlink" Target="http://mk.wikipedia.org/wiki/%D0%90%D0%BA%D1%82%D0%B8%D0%BD" TargetMode="External"/><Relationship Id="rId14" Type="http://schemas.openxmlformats.org/officeDocument/2006/relationships/hyperlink" Target="http://mk.wikipedia.org/wiki/%D0%95%D0%BD%D0%B4%D0%BE%D0%BF%D0%BB%D0%B0%D0%B7%D0%BC%D0%B0%D1%82%D0%B8%D1%87%D0%B5%D0%BD_%D1%80%D0%B5%D1%82%D0%B8%D0%BA%D1%83%D0%BB%D1%83%D0%B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/>
          <a:lstStyle/>
          <a:p>
            <a:r>
              <a:rPr lang="mk-MK" b="1" dirty="0" smtClean="0">
                <a:latin typeface="Cambria" pitchFamily="18" charset="0"/>
              </a:rPr>
              <a:t>БИОЛОГИЈА</a:t>
            </a:r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T</a:t>
            </a:r>
            <a:r>
              <a:rPr lang="mk-MK" b="1" dirty="0" smtClean="0">
                <a:latin typeface="Cambria" pitchFamily="18" charset="0"/>
              </a:rPr>
              <a:t>КИВА</a:t>
            </a:r>
            <a:endParaRPr lang="mk-MK" b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>
            <a:normAutofit/>
          </a:bodyPr>
          <a:lstStyle/>
          <a:p>
            <a:endParaRPr lang="mk-MK" sz="36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Сврзно ткиво</a:t>
            </a:r>
            <a:endParaRPr lang="mk-M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Сврзното ткиво</a:t>
            </a:r>
            <a:r>
              <a:rPr lang="ru-RU" dirty="0" smtClean="0"/>
              <a:t> е </a:t>
            </a:r>
            <a:r>
              <a:rPr lang="ru-RU" dirty="0" smtClean="0">
                <a:hlinkClick r:id="rId2" tooltip="Животни"/>
              </a:rPr>
              <a:t>животинско</a:t>
            </a:r>
            <a:r>
              <a:rPr lang="ru-RU" dirty="0" smtClean="0"/>
              <a:t> </a:t>
            </a:r>
            <a:r>
              <a:rPr lang="ru-RU" dirty="0" smtClean="0">
                <a:hlinkClick r:id="rId3" tooltip="Ткиво"/>
              </a:rPr>
              <a:t>ткиво</a:t>
            </a:r>
            <a:r>
              <a:rPr lang="ru-RU" dirty="0" smtClean="0"/>
              <a:t> чијашто основна улога е потпора и заштита на </a:t>
            </a:r>
            <a:r>
              <a:rPr lang="ru-RU" dirty="0" smtClean="0">
                <a:hlinkClick r:id="rId4" tooltip="Орган"/>
              </a:rPr>
              <a:t>органите</a:t>
            </a:r>
            <a:r>
              <a:rPr lang="ru-RU" dirty="0" smtClean="0"/>
              <a:t>. Тоа исто така ги поврзува останатите </a:t>
            </a:r>
            <a:r>
              <a:rPr lang="ru-RU" dirty="0" smtClean="0">
                <a:hlinkClick r:id="rId5" tooltip="Клетка"/>
              </a:rPr>
              <a:t>клетки</a:t>
            </a:r>
            <a:r>
              <a:rPr lang="ru-RU" dirty="0" smtClean="0"/>
              <a:t> и ткива во </a:t>
            </a:r>
            <a:r>
              <a:rPr lang="ru-RU" dirty="0" smtClean="0">
                <a:hlinkClick r:id="rId6" tooltip="Организам"/>
              </a:rPr>
              <a:t>организмот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Сврзното ткиво е составено од три компоненти:</a:t>
            </a:r>
          </a:p>
          <a:p>
            <a:r>
              <a:rPr lang="ru-RU" dirty="0" smtClean="0"/>
              <a:t>Основна супстанција (односно матрикс)</a:t>
            </a:r>
          </a:p>
          <a:p>
            <a:r>
              <a:rPr lang="ru-RU" dirty="0" smtClean="0"/>
              <a:t>Сврзни влакна и</a:t>
            </a:r>
          </a:p>
          <a:p>
            <a:r>
              <a:rPr lang="ru-RU" dirty="0" smtClean="0"/>
              <a:t>Сврзни клетки.</a:t>
            </a:r>
          </a:p>
          <a:p>
            <a:r>
              <a:rPr lang="ru-RU" dirty="0" smtClean="0"/>
              <a:t>Основната супстанција функционира како </a:t>
            </a:r>
            <a:r>
              <a:rPr lang="ru-RU" dirty="0" smtClean="0">
                <a:hlinkClick r:id="rId7" tooltip="Молекул"/>
              </a:rPr>
              <a:t>молекуларно</a:t>
            </a:r>
            <a:r>
              <a:rPr lang="ru-RU" dirty="0" smtClean="0"/>
              <a:t> сито кое ја олеснува </a:t>
            </a:r>
            <a:r>
              <a:rPr lang="ru-RU" dirty="0" smtClean="0">
                <a:hlinkClick r:id="rId8" tooltip="Дифузија"/>
              </a:rPr>
              <a:t>дифузијата</a:t>
            </a:r>
            <a:r>
              <a:rPr lang="ru-RU" dirty="0" smtClean="0"/>
              <a:t> на </a:t>
            </a:r>
            <a:r>
              <a:rPr lang="ru-RU" dirty="0" smtClean="0">
                <a:hlinkClick r:id="rId9" tooltip="Метаболит (страницата не постои)"/>
              </a:rPr>
              <a:t>метаболитите</a:t>
            </a:r>
            <a:r>
              <a:rPr lang="ru-RU" dirty="0" smtClean="0"/>
              <a:t> помеѓу </a:t>
            </a:r>
            <a:r>
              <a:rPr lang="ru-RU" dirty="0" smtClean="0">
                <a:hlinkClick r:id="rId10" tooltip="Крв"/>
              </a:rPr>
              <a:t>крвта</a:t>
            </a:r>
            <a:r>
              <a:rPr lang="ru-RU" dirty="0" smtClean="0"/>
              <a:t> и самото сврзно ткиво, а истовремено претставува и физичка бариера за продор на големи честички, како </a:t>
            </a:r>
            <a:r>
              <a:rPr lang="ru-RU" dirty="0" smtClean="0">
                <a:hlinkClick r:id="rId11" tooltip="Бактерија"/>
              </a:rPr>
              <a:t>бактерии</a:t>
            </a:r>
            <a:r>
              <a:rPr lang="ru-RU" dirty="0" smtClean="0"/>
              <a:t> или други </a:t>
            </a:r>
            <a:r>
              <a:rPr lang="ru-RU" dirty="0" smtClean="0">
                <a:hlinkClick r:id="rId12" tooltip="Едноклеточен организам"/>
              </a:rPr>
              <a:t>микроорганизми</a:t>
            </a:r>
            <a:r>
              <a:rPr lang="ru-RU" dirty="0" smtClean="0"/>
              <a:t>.</a:t>
            </a:r>
          </a:p>
          <a:p>
            <a:endParaRPr lang="mk-MK" dirty="0"/>
          </a:p>
        </p:txBody>
      </p:sp>
      <p:pic>
        <p:nvPicPr>
          <p:cNvPr id="7" name="Content Placeholder 6" descr="Illu_connective_tissues_2.jpg"/>
          <p:cNvPicPr>
            <a:picLocks noGrp="1" noChangeAspect="1"/>
          </p:cNvPicPr>
          <p:nvPr>
            <p:ph sz="half" idx="1"/>
          </p:nvPr>
        </p:nvPicPr>
        <p:blipFill>
          <a:blip r:embed="rId13" cstate="print"/>
          <a:stretch>
            <a:fillRect/>
          </a:stretch>
        </p:blipFill>
        <p:spPr>
          <a:xfrm>
            <a:off x="3651250" y="2655093"/>
            <a:ext cx="5276850" cy="13192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Течно - крв</a:t>
            </a:r>
            <a:endParaRPr lang="mk-M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Крвта</a:t>
            </a:r>
            <a:r>
              <a:rPr lang="ru-RU" dirty="0" smtClean="0"/>
              <a:t> (</a:t>
            </a:r>
            <a:r>
              <a:rPr lang="ru-RU" dirty="0" smtClean="0">
                <a:hlinkClick r:id="rId2" tooltip="Латински јазик"/>
              </a:rPr>
              <a:t>латински</a:t>
            </a:r>
            <a:r>
              <a:rPr lang="ru-RU" dirty="0" smtClean="0"/>
              <a:t>: </a:t>
            </a:r>
            <a:r>
              <a:rPr lang="ru-RU" i="1" dirty="0"/>
              <a:t>Sanguis</a:t>
            </a:r>
            <a:r>
              <a:rPr lang="ru-RU" dirty="0" smtClean="0"/>
              <a:t>) е течно </a:t>
            </a:r>
            <a:r>
              <a:rPr lang="ru-RU" dirty="0" smtClean="0">
                <a:hlinkClick r:id="rId3" tooltip="Сврзно ткиво"/>
              </a:rPr>
              <a:t>сврзно ткиво</a:t>
            </a:r>
            <a:r>
              <a:rPr lang="ru-RU" dirty="0" smtClean="0"/>
              <a:t> кое се среќава кај сите </a:t>
            </a:r>
            <a:r>
              <a:rPr lang="ru-RU" dirty="0" smtClean="0">
                <a:hlinkClick r:id="rId4" tooltip="‘Рбетници"/>
              </a:rPr>
              <a:t>‘рбетници</a:t>
            </a:r>
            <a:r>
              <a:rPr lang="ru-RU" dirty="0" smtClean="0"/>
              <a:t> и некои </a:t>
            </a:r>
            <a:r>
              <a:rPr lang="ru-RU" dirty="0" smtClean="0">
                <a:hlinkClick r:id="rId5" tooltip="Без‘рбетници"/>
              </a:rPr>
              <a:t>без‘рбетни животни</a:t>
            </a:r>
            <a:r>
              <a:rPr lang="ru-RU" dirty="0" smtClean="0"/>
              <a:t>. Таа циркулира низ </a:t>
            </a:r>
            <a:r>
              <a:rPr lang="ru-RU" dirty="0" smtClean="0">
                <a:hlinkClick r:id="rId6" tooltip="Крвни садови"/>
              </a:rPr>
              <a:t>крвните садови</a:t>
            </a:r>
            <a:r>
              <a:rPr lang="ru-RU" dirty="0" smtClean="0"/>
              <a:t> и нејзина најзначајна улога е транспортната - </a:t>
            </a:r>
            <a:r>
              <a:rPr lang="ru-RU" dirty="0" smtClean="0">
                <a:hlinkClick r:id="rId7" tooltip="Храна"/>
              </a:rPr>
              <a:t>хранливи материи</a:t>
            </a:r>
            <a:r>
              <a:rPr lang="ru-RU" dirty="0" smtClean="0"/>
              <a:t>, </a:t>
            </a:r>
            <a:r>
              <a:rPr lang="ru-RU" dirty="0" smtClean="0">
                <a:hlinkClick r:id="rId8" tooltip="Екскрет"/>
              </a:rPr>
              <a:t>екскрети</a:t>
            </a:r>
            <a:r>
              <a:rPr lang="ru-RU" dirty="0" smtClean="0"/>
              <a:t>, </a:t>
            </a:r>
            <a:r>
              <a:rPr lang="ru-RU" dirty="0" smtClean="0">
                <a:hlinkClick r:id="rId9" tooltip="Кислород"/>
              </a:rPr>
              <a:t>кислород</a:t>
            </a:r>
            <a:r>
              <a:rPr lang="ru-RU" dirty="0" smtClean="0"/>
              <a:t> и </a:t>
            </a:r>
            <a:r>
              <a:rPr lang="ru-RU" dirty="0" smtClean="0">
                <a:hlinkClick r:id="rId10" tooltip="Јаглерод диоксид"/>
              </a:rPr>
              <a:t>јаглерод диоксид</a:t>
            </a:r>
            <a:r>
              <a:rPr lang="ru-RU" dirty="0" smtClean="0"/>
              <a:t> од и до </a:t>
            </a:r>
            <a:r>
              <a:rPr lang="ru-RU" dirty="0" smtClean="0">
                <a:hlinkClick r:id="rId11" tooltip="Клетка"/>
              </a:rPr>
              <a:t>клетките</a:t>
            </a:r>
            <a:r>
              <a:rPr lang="ru-RU" dirty="0" smtClean="0"/>
              <a:t>. Меѓутоа, за разлика од останатите сврзни ткива, во крвта нема нишковидни творби, односно </a:t>
            </a:r>
            <a:r>
              <a:rPr lang="ru-RU" dirty="0" smtClean="0">
                <a:hlinkClick r:id="rId12" tooltip="Фибрила (страницата не постои)"/>
              </a:rPr>
              <a:t>фибрили</a:t>
            </a:r>
            <a:r>
              <a:rPr lang="ru-RU" dirty="0" smtClean="0"/>
              <a:t> - </a:t>
            </a:r>
            <a:r>
              <a:rPr lang="ru-RU" dirty="0" smtClean="0">
                <a:hlinkClick r:id="rId13" tooltip="Колаген"/>
              </a:rPr>
              <a:t>колаген</a:t>
            </a:r>
            <a:r>
              <a:rPr lang="ru-RU" dirty="0" smtClean="0"/>
              <a:t> или </a:t>
            </a:r>
            <a:r>
              <a:rPr lang="ru-RU" dirty="0" smtClean="0">
                <a:hlinkClick r:id="rId14" tooltip="Еластично влакно (страницата не постои)"/>
              </a:rPr>
              <a:t>еластични влакна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Крвта се состои од </a:t>
            </a:r>
            <a:r>
              <a:rPr lang="ru-RU" i="1" dirty="0" smtClean="0"/>
              <a:t>формативни елементи</a:t>
            </a:r>
            <a:r>
              <a:rPr lang="ru-RU" dirty="0" smtClean="0"/>
              <a:t> (крвни клетки) и </a:t>
            </a:r>
            <a:r>
              <a:rPr lang="ru-RU" i="1" dirty="0" smtClean="0">
                <a:hlinkClick r:id="rId15" tooltip="Крвна плазма"/>
              </a:rPr>
              <a:t>крвна плазма</a:t>
            </a:r>
            <a:r>
              <a:rPr lang="ru-RU" dirty="0" smtClean="0"/>
              <a:t>. Од целокупниот </a:t>
            </a:r>
            <a:r>
              <a:rPr lang="ru-RU" dirty="0" smtClean="0">
                <a:hlinkClick r:id="rId16" tooltip="Волумен"/>
              </a:rPr>
              <a:t>волумен</a:t>
            </a:r>
            <a:r>
              <a:rPr lang="ru-RU" dirty="0" smtClean="0"/>
              <a:t> на крвта, 45% отпаѓа на крвните клетки, додека 55% на крвната плазма. Волуменскиот однос на крвните клетки со крвната плазма е наречен </a:t>
            </a:r>
            <a:r>
              <a:rPr lang="ru-RU" dirty="0" smtClean="0">
                <a:hlinkClick r:id="rId17" tooltip="Хематокрит (страницата не постои)"/>
              </a:rPr>
              <a:t>хематокрит</a:t>
            </a:r>
            <a:r>
              <a:rPr lang="ru-RU" dirty="0" smtClean="0"/>
              <a:t>. По прекумерно </a:t>
            </a:r>
            <a:r>
              <a:rPr lang="ru-RU" dirty="0" smtClean="0">
                <a:hlinkClick r:id="rId18" tooltip="Потење (страницата не постои)"/>
              </a:rPr>
              <a:t>потење</a:t>
            </a:r>
            <a:r>
              <a:rPr lang="ru-RU" dirty="0" smtClean="0"/>
              <a:t>, количеството на плазма може да се намали до 50%, додека со консумирањето на </a:t>
            </a:r>
            <a:r>
              <a:rPr lang="ru-RU" dirty="0" smtClean="0">
                <a:hlinkClick r:id="rId19" tooltip="Течност"/>
              </a:rPr>
              <a:t>течности</a:t>
            </a:r>
            <a:r>
              <a:rPr lang="ru-RU" dirty="0" smtClean="0"/>
              <a:t> да се зголеми до 60%.</a:t>
            </a:r>
          </a:p>
          <a:p>
            <a:endParaRPr lang="mk-MK" dirty="0"/>
          </a:p>
        </p:txBody>
      </p:sp>
      <p:pic>
        <p:nvPicPr>
          <p:cNvPr id="5" name="Content Placeholder 4" descr="Leukemia_blood_large.jpg"/>
          <p:cNvPicPr>
            <a:picLocks noGrp="1" noChangeAspect="1"/>
          </p:cNvPicPr>
          <p:nvPr>
            <p:ph sz="half" idx="1"/>
          </p:nvPr>
        </p:nvPicPr>
        <p:blipFill>
          <a:blip r:embed="rId20" cstate="print"/>
          <a:stretch>
            <a:fillRect/>
          </a:stretch>
        </p:blipFill>
        <p:spPr>
          <a:xfrm>
            <a:off x="3651250" y="1318291"/>
            <a:ext cx="5276850" cy="39928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Cambria" pitchFamily="18" charset="0"/>
              </a:rPr>
              <a:t>Рскавично  ткиво</a:t>
            </a:r>
            <a:br>
              <a:rPr lang="mk-MK" dirty="0" smtClean="0">
                <a:latin typeface="Cambria" pitchFamily="18" charset="0"/>
              </a:rPr>
            </a:br>
            <a:endParaRPr lang="mk-MK" dirty="0">
              <a:latin typeface="Cambr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714348" y="714356"/>
            <a:ext cx="3008313" cy="4691063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Рскавичното  ткиво или 'рскавица е посебен вид на сврзното ткиво, која содржи силна меѓуклеточна супстанција и' рскавична клетки. Не васкуларизираната (без крвните садови) или нервна пареза. Функција ги прави поддршката на мускулите, коските и зглобовните површини</a:t>
            </a:r>
            <a:r>
              <a:rPr lang="ru-RU" smtClean="0">
                <a:latin typeface="Cambria" pitchFamily="18" charset="0"/>
              </a:rPr>
              <a:t>. </a:t>
            </a:r>
            <a:endParaRPr lang="mk-MK" dirty="0">
              <a:latin typeface="Cambria" pitchFamily="18" charset="0"/>
            </a:endParaRPr>
          </a:p>
        </p:txBody>
      </p:sp>
      <p:pic>
        <p:nvPicPr>
          <p:cNvPr id="5" name="Content Placeholder 4" descr="kraakbeen_microscopie_2_uitle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857232"/>
            <a:ext cx="3944157" cy="450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914400" cy="5943600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Cambria" pitchFamily="18" charset="0"/>
              </a:rPr>
              <a:t>Коскено ткиво</a:t>
            </a:r>
            <a:br>
              <a:rPr lang="mk-MK" dirty="0" smtClean="0">
                <a:latin typeface="Cambria" pitchFamily="18" charset="0"/>
              </a:rPr>
            </a:br>
            <a:r>
              <a:rPr lang="mk-MK" dirty="0" smtClean="0">
                <a:latin typeface="Cambria" pitchFamily="18" charset="0"/>
              </a:rPr>
              <a:t/>
            </a:r>
            <a:br>
              <a:rPr lang="mk-MK" dirty="0" smtClean="0">
                <a:latin typeface="Cambria" pitchFamily="18" charset="0"/>
              </a:rPr>
            </a:br>
            <a:endParaRPr lang="mk-MK" dirty="0">
              <a:latin typeface="Cambr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71472" y="357166"/>
            <a:ext cx="3000396" cy="5429287"/>
          </a:xfrm>
        </p:spPr>
        <p:txBody>
          <a:bodyPr>
            <a:normAutofit fontScale="25000" lnSpcReduction="20000"/>
          </a:bodyPr>
          <a:lstStyle/>
          <a:p>
            <a:endParaRPr lang="mk-MK" dirty="0" smtClean="0"/>
          </a:p>
          <a:p>
            <a:endParaRPr lang="mk-MK" dirty="0"/>
          </a:p>
          <a:p>
            <a:r>
              <a:rPr lang="ru-RU" sz="4400" b="1" dirty="0" smtClean="0">
                <a:latin typeface="Cambria" pitchFamily="18" charset="0"/>
              </a:rPr>
              <a:t>Коските</a:t>
            </a:r>
            <a:r>
              <a:rPr lang="ru-RU" sz="4400" dirty="0" smtClean="0">
                <a:latin typeface="Cambria" pitchFamily="18" charset="0"/>
              </a:rPr>
              <a:t> се бели, цврсти </a:t>
            </a:r>
            <a:r>
              <a:rPr lang="ru-RU" sz="4400" dirty="0" smtClean="0">
                <a:latin typeface="Cambria" pitchFamily="18" charset="0"/>
                <a:hlinkClick r:id="rId2" tooltip="Орган"/>
              </a:rPr>
              <a:t>органи</a:t>
            </a:r>
            <a:r>
              <a:rPr lang="ru-RU" sz="4400" dirty="0" smtClean="0">
                <a:latin typeface="Cambria" pitchFamily="18" charset="0"/>
              </a:rPr>
              <a:t> кои го образуваат </a:t>
            </a:r>
            <a:r>
              <a:rPr lang="ru-RU" sz="4400" dirty="0" smtClean="0">
                <a:latin typeface="Cambria" pitchFamily="18" charset="0"/>
                <a:hlinkClick r:id="rId3" tooltip="Скелет"/>
              </a:rPr>
              <a:t>скелетот</a:t>
            </a:r>
            <a:r>
              <a:rPr lang="ru-RU" sz="4400" dirty="0" smtClean="0">
                <a:latin typeface="Cambria" pitchFamily="18" charset="0"/>
              </a:rPr>
              <a:t>. Секоја коска во скелетот има определена форма и е специјализирана за вршење на определена функција. За коските преку </a:t>
            </a:r>
            <a:r>
              <a:rPr lang="ru-RU" sz="4400" dirty="0" smtClean="0">
                <a:latin typeface="Cambria" pitchFamily="18" charset="0"/>
                <a:hlinkClick r:id="rId4" tooltip="Тетива (страницата не постои)"/>
              </a:rPr>
              <a:t>тетиви</a:t>
            </a:r>
            <a:r>
              <a:rPr lang="ru-RU" sz="4400" dirty="0" smtClean="0">
                <a:latin typeface="Cambria" pitchFamily="18" charset="0"/>
              </a:rPr>
              <a:t> се поврзуваат </a:t>
            </a:r>
            <a:r>
              <a:rPr lang="ru-RU" sz="4400" dirty="0" smtClean="0">
                <a:latin typeface="Cambria" pitchFamily="18" charset="0"/>
                <a:hlinkClick r:id="rId5" tooltip="Скелетен мускул (страницата не постои)"/>
              </a:rPr>
              <a:t>скелетните мускули</a:t>
            </a:r>
            <a:r>
              <a:rPr lang="ru-RU" sz="4400" dirty="0" smtClean="0">
                <a:latin typeface="Cambria" pitchFamily="18" charset="0"/>
              </a:rPr>
              <a:t>, со кои се обезбедува определен начин на нивно движење.</a:t>
            </a:r>
            <a:r>
              <a:rPr lang="ru-RU" sz="4400" dirty="0" smtClean="0">
                <a:latin typeface="Cambria" pitchFamily="18" charset="0"/>
                <a:hlinkClick r:id="rId6" tooltip="‘Рбетници"/>
              </a:rPr>
              <a:t> ‘Рбетниците</a:t>
            </a:r>
            <a:r>
              <a:rPr lang="ru-RU" sz="4400" dirty="0" smtClean="0">
                <a:latin typeface="Cambria" pitchFamily="18" charset="0"/>
              </a:rPr>
              <a:t> поседуваат два типа на коски. </a:t>
            </a:r>
            <a:r>
              <a:rPr lang="ru-RU" sz="4400" i="1" dirty="0" smtClean="0">
                <a:latin typeface="Cambria" pitchFamily="18" charset="0"/>
              </a:rPr>
              <a:t>Дермалната коска</a:t>
            </a:r>
            <a:r>
              <a:rPr lang="ru-RU" sz="4400" dirty="0" smtClean="0">
                <a:latin typeface="Cambria" pitchFamily="18" charset="0"/>
              </a:rPr>
              <a:t> се состои од коскени структури (плочки и лушпи) кои се развиваат во </a:t>
            </a:r>
            <a:r>
              <a:rPr lang="ru-RU" sz="4400" dirty="0" smtClean="0">
                <a:latin typeface="Cambria" pitchFamily="18" charset="0"/>
                <a:hlinkClick r:id="rId7" tooltip="Кожа"/>
              </a:rPr>
              <a:t>кожата</a:t>
            </a:r>
            <a:r>
              <a:rPr lang="ru-RU" sz="4400" dirty="0" smtClean="0">
                <a:latin typeface="Cambria" pitchFamily="18" charset="0"/>
              </a:rPr>
              <a:t>. Коскениот штит на најраните </a:t>
            </a:r>
            <a:r>
              <a:rPr lang="ru-RU" sz="4400" dirty="0" smtClean="0">
                <a:latin typeface="Cambria" pitchFamily="18" charset="0"/>
                <a:hlinkClick r:id="rId8" tooltip="Безвилични риби"/>
              </a:rPr>
              <a:t>безвилични риби</a:t>
            </a:r>
            <a:r>
              <a:rPr lang="ru-RU" sz="4400" dirty="0" smtClean="0">
                <a:latin typeface="Cambria" pitchFamily="18" charset="0"/>
              </a:rPr>
              <a:t> бил дермална коска; такви се и крлушките на </a:t>
            </a:r>
            <a:r>
              <a:rPr lang="ru-RU" sz="4400" dirty="0" smtClean="0">
                <a:latin typeface="Cambria" pitchFamily="18" charset="0"/>
                <a:hlinkClick r:id="rId9" tooltip="Ајкула"/>
              </a:rPr>
              <a:t>ајкулите</a:t>
            </a:r>
            <a:r>
              <a:rPr lang="ru-RU" sz="4400" dirty="0" smtClean="0">
                <a:latin typeface="Cambria" pitchFamily="18" charset="0"/>
              </a:rPr>
              <a:t>, раменските сечила и покривот на човечкиот </a:t>
            </a:r>
            <a:r>
              <a:rPr lang="ru-RU" sz="4400" dirty="0" smtClean="0">
                <a:latin typeface="Cambria" pitchFamily="18" charset="0"/>
                <a:hlinkClick r:id="rId10" tooltip="Череп (страницата не постои)"/>
              </a:rPr>
              <a:t>череп</a:t>
            </a:r>
            <a:r>
              <a:rPr lang="ru-RU" sz="4400" dirty="0" smtClean="0">
                <a:latin typeface="Cambria" pitchFamily="18" charset="0"/>
              </a:rPr>
              <a:t>. Дермалната коска не се образува најпрво од </a:t>
            </a:r>
            <a:r>
              <a:rPr lang="ru-RU" sz="4400" dirty="0" smtClean="0">
                <a:latin typeface="Cambria" pitchFamily="18" charset="0"/>
                <a:hlinkClick r:id="rId11" tooltip="‘рскавица (страницата не постои)"/>
              </a:rPr>
              <a:t>‘рскавица</a:t>
            </a:r>
            <a:r>
              <a:rPr lang="ru-RU" sz="4400" dirty="0" smtClean="0">
                <a:latin typeface="Cambria" pitchFamily="18" charset="0"/>
              </a:rPr>
              <a:t> па потоа калцифицирање, што не е случај со </a:t>
            </a:r>
            <a:r>
              <a:rPr lang="ru-RU" sz="4400" i="1" dirty="0" smtClean="0">
                <a:latin typeface="Cambria" pitchFamily="18" charset="0"/>
              </a:rPr>
              <a:t>ендоскелетната коска</a:t>
            </a:r>
            <a:r>
              <a:rPr lang="ru-RU" sz="4400" dirty="0" smtClean="0">
                <a:latin typeface="Cambria" pitchFamily="18" charset="0"/>
              </a:rPr>
              <a:t>. Всушност, кај </a:t>
            </a:r>
            <a:r>
              <a:rPr lang="ru-RU" sz="4400" dirty="0" smtClean="0">
                <a:latin typeface="Cambria" pitchFamily="18" charset="0"/>
                <a:hlinkClick r:id="rId12" tooltip="‘Рскавични риби"/>
              </a:rPr>
              <a:t>‘рскавичните риби</a:t>
            </a:r>
            <a:r>
              <a:rPr lang="ru-RU" sz="4400" dirty="0" smtClean="0">
                <a:latin typeface="Cambria" pitchFamily="18" charset="0"/>
              </a:rPr>
              <a:t> никогаш не се образува вистинска коска. </a:t>
            </a:r>
            <a:r>
              <a:rPr lang="ru-RU" sz="4400" dirty="0" smtClean="0">
                <a:latin typeface="Cambria" pitchFamily="18" charset="0"/>
                <a:hlinkClick r:id="rId13" tooltip="Прешлен"/>
              </a:rPr>
              <a:t>Прешлените</a:t>
            </a:r>
            <a:r>
              <a:rPr lang="ru-RU" sz="4400" dirty="0" smtClean="0">
                <a:latin typeface="Cambria" pitchFamily="18" charset="0"/>
              </a:rPr>
              <a:t>, </a:t>
            </a:r>
            <a:r>
              <a:rPr lang="ru-RU" sz="4400" dirty="0" smtClean="0">
                <a:latin typeface="Cambria" pitchFamily="18" charset="0"/>
                <a:hlinkClick r:id="rId14" tooltip="Ребро"/>
              </a:rPr>
              <a:t>ребрата</a:t>
            </a:r>
            <a:r>
              <a:rPr lang="ru-RU" sz="4400" dirty="0" smtClean="0">
                <a:latin typeface="Cambria" pitchFamily="18" charset="0"/>
              </a:rPr>
              <a:t>, додатоците и </a:t>
            </a:r>
            <a:r>
              <a:rPr lang="ru-RU" sz="4400" dirty="0" smtClean="0">
                <a:latin typeface="Cambria" pitchFamily="18" charset="0"/>
                <a:hlinkClick r:id="rId15" tooltip="Вилица (страницата не постои)"/>
              </a:rPr>
              <a:t>вилиците</a:t>
            </a:r>
            <a:r>
              <a:rPr lang="ru-RU" sz="4400" dirty="0" smtClean="0">
                <a:latin typeface="Cambria" pitchFamily="18" charset="0"/>
              </a:rPr>
              <a:t> се ендоскелетни коски. Черепот на ‘рбетниците е всушност сложена структура изградена од ендоскелетни и дермални коски.</a:t>
            </a:r>
          </a:p>
          <a:p>
            <a:r>
              <a:rPr lang="ru-RU" sz="4400" dirty="0" smtClean="0">
                <a:latin typeface="Cambria" pitchFamily="18" charset="0"/>
              </a:rPr>
              <a:t>Сите ‘рбетници имаат ‘рскавица покрај коските или наместо нив. ‘Рскавицата може да е флексибилна (како ‘рскавицата во човечките нос и уши) или цврста (како ‘рскавицата во човечкиот </a:t>
            </a:r>
            <a:r>
              <a:rPr lang="ru-RU" sz="4400" dirty="0" smtClean="0">
                <a:latin typeface="Cambria" pitchFamily="18" charset="0"/>
                <a:hlinkClick r:id="rId16" tooltip="Грклан"/>
              </a:rPr>
              <a:t>грклан</a:t>
            </a:r>
            <a:r>
              <a:rPr lang="ru-RU" sz="4400" dirty="0" smtClean="0">
                <a:latin typeface="Cambria" pitchFamily="18" charset="0"/>
              </a:rPr>
              <a:t> - гласната кутија). ‘Рскавицата исто така ги препокрива соседните површини на коските кај подвижните </a:t>
            </a:r>
            <a:r>
              <a:rPr lang="ru-RU" sz="4400" dirty="0" smtClean="0">
                <a:latin typeface="Cambria" pitchFamily="18" charset="0"/>
                <a:hlinkClick r:id="rId17" tooltip="Зглоб"/>
              </a:rPr>
              <a:t>зглобови</a:t>
            </a:r>
            <a:r>
              <a:rPr lang="ru-RU" sz="4400" dirty="0" smtClean="0">
                <a:latin typeface="Cambria" pitchFamily="18" charset="0"/>
              </a:rPr>
              <a:t>; оштетувањето или кршењето на оваа ‘рскавица доведува до појава на болки при движењето. Калцифицираната ‘рскавица од која се изградени забите и прешлените на ајкулата не претставува вистинска коска, туку таа е мртва кога функционира, додека коската главно е живо ткиво.</a:t>
            </a:r>
          </a:p>
          <a:p>
            <a:endParaRPr lang="mk-MK" sz="3200" dirty="0" smtClean="0"/>
          </a:p>
          <a:p>
            <a:endParaRPr lang="mk-MK" sz="2000" dirty="0"/>
          </a:p>
        </p:txBody>
      </p:sp>
      <p:pic>
        <p:nvPicPr>
          <p:cNvPr id="5" name="Content Placeholder 4" descr="2llmzr4.jpg"/>
          <p:cNvPicPr>
            <a:picLocks noGrp="1" noChangeAspect="1"/>
          </p:cNvPicPr>
          <p:nvPr>
            <p:ph sz="half" idx="1"/>
          </p:nvPr>
        </p:nvPicPr>
        <p:blipFill>
          <a:blip r:embed="rId18" cstate="print"/>
          <a:stretch>
            <a:fillRect/>
          </a:stretch>
        </p:blipFill>
        <p:spPr>
          <a:xfrm>
            <a:off x="3749824" y="320675"/>
            <a:ext cx="5079701" cy="5988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Cambria" pitchFamily="18" charset="0"/>
              </a:rPr>
              <a:t>Епително ткиво</a:t>
            </a:r>
            <a:br>
              <a:rPr lang="mk-MK" dirty="0" smtClean="0">
                <a:latin typeface="Cambria" pitchFamily="18" charset="0"/>
              </a:rPr>
            </a:br>
            <a:endParaRPr lang="mk-MK" dirty="0">
              <a:latin typeface="Cambr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Cambria" pitchFamily="18" charset="0"/>
              </a:rPr>
              <a:t>Епителните ткиво е една од четирите основни видови на ткиво се најде во луѓето. За време на интраутериниот развој произлегува од сите три микроб лисја. Таа е составена од цврсто споени клетки се густо спакувани и цврсто поврзани. Постои мала меѓуклеточната супстанција. Целосно аваскуларна, односно. нема крвни садови, но исклучок е stria vaskularis во внатрешното уво. Храни со дифузија од крвните капилари и сврзното ткиво. Епителните ткиво се наоѓа над сврзното ткиво е одвоена од неговата структура која е видлива под светлосен микроскоп, наречен базалната мембрана. Условна форма густа сместување епителните клетки и се поделени на:</a:t>
            </a:r>
            <a:br>
              <a:rPr lang="mk-MK" dirty="0" smtClean="0">
                <a:latin typeface="Cambria" pitchFamily="18" charset="0"/>
              </a:rPr>
            </a:br>
            <a:r>
              <a:rPr lang="mk-MK" dirty="0" smtClean="0">
                <a:latin typeface="Cambria" pitchFamily="18" charset="0"/>
              </a:rPr>
              <a:t/>
            </a:r>
            <a:br>
              <a:rPr lang="mk-MK" dirty="0" smtClean="0">
                <a:latin typeface="Cambria" pitchFamily="18" charset="0"/>
              </a:rPr>
            </a:br>
            <a:r>
              <a:rPr lang="mk-MK" dirty="0" smtClean="0">
                <a:latin typeface="Cambria" pitchFamily="18" charset="0"/>
              </a:rPr>
              <a:t>     сквамозен</a:t>
            </a:r>
            <a:br>
              <a:rPr lang="mk-MK" dirty="0" smtClean="0">
                <a:latin typeface="Cambria" pitchFamily="18" charset="0"/>
              </a:rPr>
            </a:br>
            <a:r>
              <a:rPr lang="mk-MK" dirty="0" smtClean="0">
                <a:latin typeface="Cambria" pitchFamily="18" charset="0"/>
              </a:rPr>
              <a:t>     кубни клетки</a:t>
            </a:r>
            <a:br>
              <a:rPr lang="mk-MK" dirty="0" smtClean="0">
                <a:latin typeface="Cambria" pitchFamily="18" charset="0"/>
              </a:rPr>
            </a:br>
            <a:r>
              <a:rPr lang="mk-MK" dirty="0" smtClean="0">
                <a:latin typeface="Cambria" pitchFamily="18" charset="0"/>
              </a:rPr>
              <a:t>     цилиндрични клетки</a:t>
            </a:r>
            <a:endParaRPr lang="mk-MK" dirty="0">
              <a:latin typeface="Cambria" pitchFamily="18" charset="0"/>
            </a:endParaRPr>
          </a:p>
        </p:txBody>
      </p:sp>
      <p:pic>
        <p:nvPicPr>
          <p:cNvPr id="5" name="Content Placeholder 4" descr="Illu_epitheliu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571612"/>
            <a:ext cx="4829180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Cambria" pitchFamily="18" charset="0"/>
              </a:rPr>
              <a:t>Нервно ткиво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mk-MK" dirty="0" smtClean="0">
                <a:latin typeface="Cambria" pitchFamily="18" charset="0"/>
              </a:rPr>
              <a:t>Нервно ткиво е еден вид на ткиво кое обезбедува реакција на промени во средината во која организмот живее и промените во голем број на области во внатрешноста на телото. Функцијата на ткивата на комуникација на телото со животната средина, како и комуникација помеѓу делови од телото, така што ткаенината всушност има улога да добиваат информации и да ги имплементираат во различни делови од телото. Добиените информации, на нервниот систем е поврзан, во комбинација, и обезбедува соодветен одговор на нив</a:t>
            </a:r>
            <a:endParaRPr lang="mk-MK" dirty="0">
              <a:latin typeface="Cambria" pitchFamily="18" charset="0"/>
            </a:endParaRPr>
          </a:p>
        </p:txBody>
      </p:sp>
      <p:pic>
        <p:nvPicPr>
          <p:cNvPr id="7" name="Content Placeholder 6" descr="Peripheral_nerve,_cross_sec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1214422"/>
            <a:ext cx="5276850" cy="39594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Cambria" pitchFamily="18" charset="0"/>
              </a:rPr>
              <a:t>Мускулно ткиво</a:t>
            </a:r>
            <a:br>
              <a:rPr lang="mk-MK" dirty="0" smtClean="0">
                <a:latin typeface="Cambria" pitchFamily="18" charset="0"/>
              </a:rPr>
            </a:br>
            <a:endParaRPr lang="mk-MK" dirty="0">
              <a:latin typeface="Cambr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Cambria" pitchFamily="18" charset="0"/>
              </a:rPr>
              <a:t>Мускулно ткиво</a:t>
            </a:r>
            <a:r>
              <a:rPr lang="ru-RU" dirty="0" smtClean="0">
                <a:latin typeface="Cambria" pitchFamily="18" charset="0"/>
              </a:rPr>
              <a:t> е градбено </a:t>
            </a:r>
            <a:r>
              <a:rPr lang="ru-RU" dirty="0" smtClean="0">
                <a:latin typeface="Cambria" pitchFamily="18" charset="0"/>
                <a:hlinkClick r:id="rId2" tooltip="Ткиво"/>
              </a:rPr>
              <a:t>ткиво</a:t>
            </a:r>
            <a:r>
              <a:rPr lang="ru-RU" dirty="0" smtClean="0">
                <a:latin typeface="Cambria" pitchFamily="18" charset="0"/>
              </a:rPr>
              <a:t> на </a:t>
            </a:r>
            <a:r>
              <a:rPr lang="ru-RU" dirty="0" smtClean="0">
                <a:latin typeface="Cambria" pitchFamily="18" charset="0"/>
                <a:hlinkClick r:id="rId3" tooltip="Мускул"/>
              </a:rPr>
              <a:t>мускулите</a:t>
            </a:r>
            <a:r>
              <a:rPr lang="ru-RU" dirty="0" smtClean="0">
                <a:latin typeface="Cambria" pitchFamily="18" charset="0"/>
              </a:rPr>
              <a:t> и по својата структура се разликува од останатите ткива во </a:t>
            </a:r>
            <a:r>
              <a:rPr lang="ru-RU" dirty="0" smtClean="0">
                <a:latin typeface="Cambria" pitchFamily="18" charset="0"/>
                <a:hlinkClick r:id="rId4" tooltip="Организам"/>
              </a:rPr>
              <a:t>организмот</a:t>
            </a:r>
            <a:r>
              <a:rPr lang="ru-RU" dirty="0" smtClean="0">
                <a:latin typeface="Cambria" pitchFamily="18" charset="0"/>
              </a:rPr>
              <a:t>. Мускулите се изградени од </a:t>
            </a:r>
            <a:r>
              <a:rPr lang="ru-RU" dirty="0" smtClean="0">
                <a:latin typeface="Cambria" pitchFamily="18" charset="0"/>
                <a:hlinkClick r:id="rId5" tooltip="Мускулна клетка (страницата не постои)"/>
              </a:rPr>
              <a:t>мускулни влакна</a:t>
            </a:r>
            <a:r>
              <a:rPr lang="ru-RU" dirty="0" smtClean="0">
                <a:latin typeface="Cambria" pitchFamily="18" charset="0"/>
              </a:rPr>
              <a:t> кои не се типични </a:t>
            </a:r>
            <a:r>
              <a:rPr lang="ru-RU" dirty="0" smtClean="0">
                <a:latin typeface="Cambria" pitchFamily="18" charset="0"/>
                <a:hlinkClick r:id="rId6" tooltip="Клетка"/>
              </a:rPr>
              <a:t>клетки</a:t>
            </a:r>
            <a:r>
              <a:rPr lang="ru-RU" dirty="0" smtClean="0">
                <a:latin typeface="Cambria" pitchFamily="18" charset="0"/>
              </a:rPr>
              <a:t>, туку имаат форма на издолжени мускулни клетки и се мноу поголеми отколку карактеристичните, </a:t>
            </a:r>
            <a:r>
              <a:rPr lang="ru-RU" dirty="0" smtClean="0">
                <a:latin typeface="Cambria" pitchFamily="18" charset="0"/>
                <a:hlinkClick r:id="rId7" tooltip="Еукариота"/>
              </a:rPr>
              <a:t>еукариотски</a:t>
            </a:r>
            <a:r>
              <a:rPr lang="ru-RU" dirty="0" smtClean="0">
                <a:latin typeface="Cambria" pitchFamily="18" charset="0"/>
              </a:rPr>
              <a:t> клетки. Во внатрешноста на секое мускулно влакно се наоѓаат уште потенки структури наречени </a:t>
            </a:r>
            <a:r>
              <a:rPr lang="ru-RU" dirty="0" smtClean="0">
                <a:latin typeface="Cambria" pitchFamily="18" charset="0"/>
                <a:hlinkClick r:id="rId8" tooltip="Миофибрила (страницата не постои)"/>
              </a:rPr>
              <a:t>миофибрили</a:t>
            </a:r>
            <a:r>
              <a:rPr lang="ru-RU" dirty="0" smtClean="0">
                <a:latin typeface="Cambria" pitchFamily="18" charset="0"/>
              </a:rPr>
              <a:t> кои се основна градбена единица на мускулното ткиво.</a:t>
            </a:r>
          </a:p>
          <a:p>
            <a:r>
              <a:rPr lang="ru-RU" dirty="0" smtClean="0">
                <a:latin typeface="Cambria" pitchFamily="18" charset="0"/>
              </a:rPr>
              <a:t>Како градбен дел на миофибрилите се јавуваат </a:t>
            </a:r>
            <a:r>
              <a:rPr lang="ru-RU" dirty="0" smtClean="0">
                <a:latin typeface="Cambria" pitchFamily="18" charset="0"/>
                <a:hlinkClick r:id="rId9" tooltip="Актин"/>
              </a:rPr>
              <a:t>актин</a:t>
            </a:r>
            <a:r>
              <a:rPr lang="ru-RU" dirty="0" smtClean="0">
                <a:latin typeface="Cambria" pitchFamily="18" charset="0"/>
              </a:rPr>
              <a:t> и </a:t>
            </a:r>
            <a:r>
              <a:rPr lang="ru-RU" dirty="0" smtClean="0">
                <a:latin typeface="Cambria" pitchFamily="18" charset="0"/>
                <a:hlinkClick r:id="rId10" tooltip="Миозин"/>
              </a:rPr>
              <a:t>миозин</a:t>
            </a:r>
            <a:r>
              <a:rPr lang="ru-RU" dirty="0" smtClean="0">
                <a:latin typeface="Cambria" pitchFamily="18" charset="0"/>
              </a:rPr>
              <a:t> кои се распоредени скалесто во секоја миофибрила и учествуваат во </a:t>
            </a:r>
            <a:r>
              <a:rPr lang="ru-RU" dirty="0" smtClean="0">
                <a:latin typeface="Cambria" pitchFamily="18" charset="0"/>
                <a:hlinkClick r:id="rId11" tooltip="Контракција (страницата не постои)"/>
              </a:rPr>
              <a:t>контракцијата</a:t>
            </a:r>
            <a:r>
              <a:rPr lang="ru-RU" dirty="0" smtClean="0">
                <a:latin typeface="Cambria" pitchFamily="18" charset="0"/>
              </a:rPr>
              <a:t> на мускулите. За да дојде до придвижување на мускулите е потребна </a:t>
            </a:r>
            <a:r>
              <a:rPr lang="ru-RU" dirty="0" smtClean="0">
                <a:latin typeface="Cambria" pitchFamily="18" charset="0"/>
                <a:hlinkClick r:id="rId12" tooltip="Енергија"/>
              </a:rPr>
              <a:t>енергија</a:t>
            </a:r>
            <a:r>
              <a:rPr lang="ru-RU" dirty="0" smtClean="0">
                <a:latin typeface="Cambria" pitchFamily="18" charset="0"/>
              </a:rPr>
              <a:t> која се добива во форма на </a:t>
            </a:r>
            <a:r>
              <a:rPr lang="ru-RU" dirty="0" smtClean="0">
                <a:latin typeface="Cambria" pitchFamily="18" charset="0"/>
                <a:hlinkClick r:id="rId13" tooltip="АТФ"/>
              </a:rPr>
              <a:t>АТФ</a:t>
            </a:r>
            <a:r>
              <a:rPr lang="ru-RU" dirty="0" smtClean="0">
                <a:latin typeface="Cambria" pitchFamily="18" charset="0"/>
              </a:rPr>
              <a:t> од </a:t>
            </a:r>
            <a:r>
              <a:rPr lang="ru-RU" dirty="0" smtClean="0">
                <a:latin typeface="Cambria" pitchFamily="18" charset="0"/>
                <a:hlinkClick r:id="rId14" tooltip="Ендоплазматичен ретикулум"/>
              </a:rPr>
              <a:t>ендоплазматичниот ретикулум</a:t>
            </a:r>
            <a:r>
              <a:rPr lang="ru-RU" dirty="0" smtClean="0">
                <a:latin typeface="Cambria" pitchFamily="18" charset="0"/>
              </a:rPr>
              <a:t> кој се наоѓа во миозинскиот дел од миофибрилите. Откако ќе добијат енергија од АТФ, сврзните страни на миозинот го менуваат својот облик и притоа се сврзуваат за низата актин. За да дојде до придвижување на мускулите е потребна енергија која ќе го смени аголот на инклинација на оваа сврзна страна и со тоа ќе допринесе за придвижување на мускулите</a:t>
            </a:r>
          </a:p>
          <a:p>
            <a:endParaRPr lang="mk-MK" dirty="0"/>
          </a:p>
        </p:txBody>
      </p:sp>
      <p:pic>
        <p:nvPicPr>
          <p:cNvPr id="7" name="Content Placeholder 6" descr="muskuli.jpg"/>
          <p:cNvPicPr>
            <a:picLocks noGrp="1" noChangeAspect="1"/>
          </p:cNvPicPr>
          <p:nvPr>
            <p:ph sz="half" idx="1"/>
          </p:nvPr>
        </p:nvPicPr>
        <p:blipFill>
          <a:blip r:embed="rId15" cstate="print"/>
          <a:stretch>
            <a:fillRect/>
          </a:stretch>
        </p:blipFill>
        <p:spPr>
          <a:xfrm>
            <a:off x="3756025" y="952500"/>
            <a:ext cx="5067300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572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Проектот по биологија го изработи ученичката</a:t>
            </a:r>
          </a:p>
          <a:p>
            <a:r>
              <a:rPr lang="mk-MK" dirty="0" smtClean="0"/>
              <a:t>Соколовска Ана Марија </a:t>
            </a:r>
            <a:r>
              <a:rPr lang="en-US" dirty="0" smtClean="0"/>
              <a:t>VIII</a:t>
            </a:r>
            <a:endParaRPr lang="mk-MK" dirty="0" smtClean="0"/>
          </a:p>
          <a:p>
            <a:r>
              <a:rPr lang="mk-MK" dirty="0" smtClean="0"/>
              <a:t>Користени материјали од интернет Википедија</a:t>
            </a:r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929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БИОЛОГИЈА TКИВА</vt:lpstr>
      <vt:lpstr>Сврзно ткиво</vt:lpstr>
      <vt:lpstr>Течно - крв</vt:lpstr>
      <vt:lpstr>Рскавично  ткиво </vt:lpstr>
      <vt:lpstr>Коскено ткиво  </vt:lpstr>
      <vt:lpstr>Епително ткиво </vt:lpstr>
      <vt:lpstr>Нервно ткиво </vt:lpstr>
      <vt:lpstr>Мускулно ткиво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БИОЛОГИЈА</dc:title>
  <dc:creator>Dean</dc:creator>
  <cp:lastModifiedBy>Emma</cp:lastModifiedBy>
  <cp:revision>14</cp:revision>
  <dcterms:created xsi:type="dcterms:W3CDTF">2013-09-22T20:08:40Z</dcterms:created>
  <dcterms:modified xsi:type="dcterms:W3CDTF">2015-02-18T17:55:52Z</dcterms:modified>
</cp:coreProperties>
</file>