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9A90-2FC1-404D-8F57-A245E5DDD176}" type="datetimeFigureOut">
              <a:rPr lang="mk-MK" smtClean="0"/>
              <a:t>22.09.2013</a:t>
            </a:fld>
            <a:endParaRPr lang="mk-M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7E33-C91E-44CC-9637-2AAC2CEBE3A9}" type="slidenum">
              <a:rPr lang="mk-MK" smtClean="0"/>
              <a:t>‹#›</a:t>
            </a:fld>
            <a:endParaRPr lang="mk-M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9A90-2FC1-404D-8F57-A245E5DDD176}" type="datetimeFigureOut">
              <a:rPr lang="mk-MK" smtClean="0"/>
              <a:t>22.09.2013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7E33-C91E-44CC-9637-2AAC2CEBE3A9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9A90-2FC1-404D-8F57-A245E5DDD176}" type="datetimeFigureOut">
              <a:rPr lang="mk-MK" smtClean="0"/>
              <a:t>22.09.2013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7E33-C91E-44CC-9637-2AAC2CEBE3A9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9A90-2FC1-404D-8F57-A245E5DDD176}" type="datetimeFigureOut">
              <a:rPr lang="mk-MK" smtClean="0"/>
              <a:t>22.09.2013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7E33-C91E-44CC-9637-2AAC2CEBE3A9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9A90-2FC1-404D-8F57-A245E5DDD176}" type="datetimeFigureOut">
              <a:rPr lang="mk-MK" smtClean="0"/>
              <a:t>22.09.2013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7E33-C91E-44CC-9637-2AAC2CEBE3A9}" type="slidenum">
              <a:rPr lang="mk-MK" smtClean="0"/>
              <a:t>‹#›</a:t>
            </a:fld>
            <a:endParaRPr lang="mk-M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9A90-2FC1-404D-8F57-A245E5DDD176}" type="datetimeFigureOut">
              <a:rPr lang="mk-MK" smtClean="0"/>
              <a:t>22.09.2013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7E33-C91E-44CC-9637-2AAC2CEBE3A9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9A90-2FC1-404D-8F57-A245E5DDD176}" type="datetimeFigureOut">
              <a:rPr lang="mk-MK" smtClean="0"/>
              <a:t>22.09.2013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7E33-C91E-44CC-9637-2AAC2CEBE3A9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9A90-2FC1-404D-8F57-A245E5DDD176}" type="datetimeFigureOut">
              <a:rPr lang="mk-MK" smtClean="0"/>
              <a:t>22.09.2013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7E33-C91E-44CC-9637-2AAC2CEBE3A9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9A90-2FC1-404D-8F57-A245E5DDD176}" type="datetimeFigureOut">
              <a:rPr lang="mk-MK" smtClean="0"/>
              <a:t>22.09.2013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7E33-C91E-44CC-9637-2AAC2CEBE3A9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9A90-2FC1-404D-8F57-A245E5DDD176}" type="datetimeFigureOut">
              <a:rPr lang="mk-MK" smtClean="0"/>
              <a:t>22.09.2013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7E33-C91E-44CC-9637-2AAC2CEBE3A9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9A90-2FC1-404D-8F57-A245E5DDD176}" type="datetimeFigureOut">
              <a:rPr lang="mk-MK" smtClean="0"/>
              <a:t>22.09.2013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2D87E33-C91E-44CC-9637-2AAC2CEBE3A9}" type="slidenum">
              <a:rPr lang="mk-MK" smtClean="0"/>
              <a:t>‹#›</a:t>
            </a:fld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939A90-2FC1-404D-8F57-A245E5DDD176}" type="datetimeFigureOut">
              <a:rPr lang="mk-MK" smtClean="0"/>
              <a:t>22.09.2013</a:t>
            </a:fld>
            <a:endParaRPr lang="mk-M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D87E33-C91E-44CC-9637-2AAC2CEBE3A9}" type="slidenum">
              <a:rPr lang="mk-MK" smtClean="0"/>
              <a:t>‹#›</a:t>
            </a:fld>
            <a:endParaRPr lang="mk-MK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28736"/>
            <a:ext cx="7851648" cy="1828800"/>
          </a:xfrm>
        </p:spPr>
        <p:txBody>
          <a:bodyPr/>
          <a:lstStyle/>
          <a:p>
            <a:r>
              <a:rPr lang="mk-MK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/>
              </a:rPr>
              <a:t>ЖИВОТИНСКИ  ТКИВА </a:t>
            </a:r>
            <a:endParaRPr lang="mk-MK" dirty="0">
              <a:solidFill>
                <a:schemeClr val="accent4">
                  <a:lumMod val="60000"/>
                  <a:lumOff val="4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>ЕПИТЕЛНО ТКИВО(површинско) 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43050"/>
            <a:ext cx="8686800" cy="3350908"/>
          </a:xfrm>
        </p:spPr>
        <p:txBody>
          <a:bodyPr>
            <a:normAutofit/>
          </a:bodyPr>
          <a:lstStyle/>
          <a:p>
            <a:r>
              <a:rPr lang="ru-RU" dirty="0" smtClean="0"/>
              <a:t> Епителното ткиво е едно  од четирите основни видови на ткива кои се наоѓаат кај човекот. За време на интраутерниот развој произлегува  од сите три ембрионали слоеви. Составено е од клетки кои се густо спакувани  и цврсто поврзани. Има малку меѓуклеточна </a:t>
            </a:r>
            <a:r>
              <a:rPr lang="ru-RU" dirty="0" smtClean="0"/>
              <a:t>супстанција.</a:t>
            </a:r>
          </a:p>
          <a:p>
            <a:r>
              <a:rPr lang="ru-RU" dirty="0" smtClean="0"/>
              <a:t>Површинско ткиво ( епидермис)-ги покрива сите делови на растението и има заштитна улога.</a:t>
            </a:r>
            <a:endParaRPr lang="mk-MK" dirty="0"/>
          </a:p>
        </p:txBody>
      </p:sp>
      <p:pic>
        <p:nvPicPr>
          <p:cNvPr id="4" name="Picture 3" descr="350px-Illu_epitheli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99000" y="5080000"/>
            <a:ext cx="4445000" cy="177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mk-MK" sz="2800" dirty="0" smtClean="0"/>
              <a:t>СВРЗНО ТКИВО(течно-крв,рскавично и коскено) </a:t>
            </a:r>
            <a:endParaRPr lang="mk-MK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8229600" cy="4389120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Сврзното ткиво</a:t>
            </a:r>
            <a:r>
              <a:rPr lang="ru-RU" sz="1800" dirty="0" smtClean="0"/>
              <a:t> е животинско </a:t>
            </a:r>
            <a:r>
              <a:rPr lang="ru-RU" sz="1800" dirty="0" smtClean="0"/>
              <a:t>ткиво чијашто </a:t>
            </a:r>
            <a:r>
              <a:rPr lang="ru-RU" sz="1800" dirty="0" smtClean="0"/>
              <a:t>основна улога е потпора и заштита на органите. Тоа исто така ги поврзува останатите клетки и ткива во </a:t>
            </a:r>
            <a:r>
              <a:rPr lang="ru-RU" sz="1800" u="sng" dirty="0" smtClean="0"/>
              <a:t>организмот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Покрај клетките во составот  на ткивата влегува и меѓуклеточнита материја   која може да биде еластична како кај рскавичното и жилното  ткиво, тврда кај коскеното ткиво која ја дава цврстината на коската и течна кај крвното ткиво.</a:t>
            </a:r>
          </a:p>
          <a:p>
            <a:r>
              <a:rPr lang="ru-RU" sz="1800" dirty="0" smtClean="0"/>
              <a:t>Рскавично ткиво е потпорно ткиво кое по својата конзистенција се наоѓа меѓу сврзното и коскеното.</a:t>
            </a:r>
          </a:p>
          <a:p>
            <a:r>
              <a:rPr lang="ru-RU" sz="1800" dirty="0" smtClean="0"/>
              <a:t>  </a:t>
            </a:r>
            <a:r>
              <a:rPr lang="ru-RU" sz="1800" b="1" dirty="0" smtClean="0"/>
              <a:t>Коските</a:t>
            </a:r>
            <a:r>
              <a:rPr lang="ru-RU" sz="1800" dirty="0" smtClean="0"/>
              <a:t> се бели, цврсти </a:t>
            </a:r>
            <a:r>
              <a:rPr lang="ru-RU" sz="1800" dirty="0" smtClean="0"/>
              <a:t>органи кои </a:t>
            </a:r>
            <a:r>
              <a:rPr lang="ru-RU" sz="1800" dirty="0" smtClean="0"/>
              <a:t>го образуваат </a:t>
            </a:r>
            <a:r>
              <a:rPr lang="ru-RU" sz="1800" dirty="0" smtClean="0"/>
              <a:t>скелетот. </a:t>
            </a:r>
            <a:r>
              <a:rPr lang="ru-RU" sz="1800" dirty="0" smtClean="0"/>
              <a:t>Секоја коска во скелетот има определена форма и е специјализирана за вршење на определена функција.</a:t>
            </a:r>
            <a:r>
              <a:rPr lang="ru-RU" sz="1800" dirty="0" smtClean="0"/>
              <a:t>                                           </a:t>
            </a:r>
          </a:p>
        </p:txBody>
      </p:sp>
      <p:pic>
        <p:nvPicPr>
          <p:cNvPr id="4" name="Picture 3" descr="2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00" y="5072074"/>
            <a:ext cx="2857500" cy="1785926"/>
          </a:xfrm>
          <a:prstGeom prst="rect">
            <a:avLst/>
          </a:prstGeom>
        </p:spPr>
      </p:pic>
      <p:pic>
        <p:nvPicPr>
          <p:cNvPr id="5" name="Picture 4" descr="krvni_zrnca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9058" y="5143512"/>
            <a:ext cx="2500330" cy="1714488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00166" y="5143512"/>
            <a:ext cx="2443160" cy="171448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29600" cy="1143000"/>
          </a:xfrm>
        </p:spPr>
        <p:txBody>
          <a:bodyPr>
            <a:normAutofit/>
          </a:bodyPr>
          <a:lstStyle/>
          <a:p>
            <a:r>
              <a:rPr lang="mk-MK" sz="2400" dirty="0" smtClean="0"/>
              <a:t>МУСКУЛНО ТКИВО(напречно-пругасто,срцево и мазно)</a:t>
            </a:r>
            <a:endParaRPr lang="mk-MK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229600" cy="4389120"/>
          </a:xfrm>
        </p:spPr>
        <p:txBody>
          <a:bodyPr>
            <a:normAutofit/>
          </a:bodyPr>
          <a:lstStyle/>
          <a:p>
            <a:r>
              <a:rPr lang="mk-MK" sz="1800" dirty="0" smtClean="0"/>
              <a:t>Мускулното заедно со коскеното ткиво даваат потпора да го движат телото.</a:t>
            </a:r>
          </a:p>
          <a:p>
            <a:r>
              <a:rPr lang="ru-RU" sz="1800" dirty="0" smtClean="0"/>
              <a:t>Должината на напречно-пругастите клетки варира од неколку милиметри до 30cm, а пречникот 10-500 микрони. Имаат повеќе јадра распоредени ексцентрично по периферијата на клетката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Ги формираат ѕидовите на внатрешните органи: желудник, црева и др. Се издолжени, вретеновидни, со заострени завршетоци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Ги формираат ѕидовите на срцевите празнини.Се издолжени, цилиндрчни, и градат мрежа(синцициум). </a:t>
            </a:r>
            <a:endParaRPr lang="ru-RU" sz="1800" dirty="0" smtClean="0"/>
          </a:p>
          <a:p>
            <a:endParaRPr lang="ru-RU" sz="1800" dirty="0" smtClean="0"/>
          </a:p>
        </p:txBody>
      </p:sp>
      <p:pic>
        <p:nvPicPr>
          <p:cNvPr id="4" name="Picture 3" descr="Vidovi_na_muskulni_tki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0000" y="4849810"/>
            <a:ext cx="6604000" cy="20081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mk-MK" dirty="0" smtClean="0"/>
              <a:t>НЕРВНО ТКИВО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Нервното ткиво претставува најдиференцирано ткиво во човечкиот организам. Распространето е насекаде низ човечкото тело во вид на меѓусебно поврзана комуникацииска мрежа која го сочинува нервниот систем.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mk-MK" dirty="0"/>
          </a:p>
        </p:txBody>
      </p:sp>
      <p:pic>
        <p:nvPicPr>
          <p:cNvPr id="8" name="Picture 7" descr="gj8ta7cct0wouwg81dxkubpvn_Neuron.GI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709234">
            <a:off x="-45203" y="3772595"/>
            <a:ext cx="3717062" cy="2733675"/>
          </a:xfrm>
          <a:prstGeom prst="rect">
            <a:avLst/>
          </a:prstGeom>
        </p:spPr>
      </p:pic>
      <p:pic>
        <p:nvPicPr>
          <p:cNvPr id="9" name="Picture 8" descr="Pyramidal_hippocampal_neuron_40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737110">
            <a:off x="5773361" y="3839015"/>
            <a:ext cx="3453602" cy="2631316"/>
          </a:xfrm>
          <a:prstGeom prst="rect">
            <a:avLst/>
          </a:prstGeom>
        </p:spPr>
      </p:pic>
      <p:pic>
        <p:nvPicPr>
          <p:cNvPr id="10" name="Picture 9" descr="300px-Peripheral_nerve,_cross_sect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86116" y="4429128"/>
            <a:ext cx="2714644" cy="242887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mk-MK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ИЗРАБОТИЛ:</a:t>
            </a:r>
          </a:p>
          <a:p>
            <a:pPr>
              <a:buNone/>
            </a:pPr>
            <a:r>
              <a:rPr lang="mk-MK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МАРИО АЦЕВСКИ 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VIII 3 </a:t>
            </a:r>
            <a:endParaRPr lang="mk-MK" sz="4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</TotalTime>
  <Words>127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ЖИВОТИНСКИ  ТКИВА </vt:lpstr>
      <vt:lpstr>ЕПИТЕЛНО ТКИВО(површинско) </vt:lpstr>
      <vt:lpstr>СВРЗНО ТКИВО(течно-крв,рскавично и коскено) </vt:lpstr>
      <vt:lpstr>МУСКУЛНО ТКИВО(напречно-пругасто,срцево и мазно)</vt:lpstr>
      <vt:lpstr>НЕРВНО ТКИВО</vt:lpstr>
      <vt:lpstr>Slide 6</vt:lpstr>
    </vt:vector>
  </TitlesOfParts>
  <Company>mct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ТКИВА </dc:title>
  <dc:creator>master</dc:creator>
  <cp:lastModifiedBy>master</cp:lastModifiedBy>
  <cp:revision>8</cp:revision>
  <dcterms:created xsi:type="dcterms:W3CDTF">2013-09-22T09:27:17Z</dcterms:created>
  <dcterms:modified xsi:type="dcterms:W3CDTF">2013-09-22T10:38:28Z</dcterms:modified>
</cp:coreProperties>
</file>